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gCq9+evWKB4c5+0RuHTFBpF3jd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H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3c81ba41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703c81ba41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703c81ba41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3c81ba41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703c81ba41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703c81ba41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03e235e5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703e235e5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703e235e5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03c81ba41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703c81ba41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703c81ba41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3c81ba41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703c81ba41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703c81ba41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03c81ba41_0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703c81ba41_0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703c81ba41_0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03c81ba41_0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3" name="Google Shape;53;g703c81ba41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03c81ba41_0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g703c81ba41_0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7" name="Google Shape;57;g703c81ba41_0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03c81ba41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703c81ba41_0_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9" name="Google Shape;19;g703c81ba41_0_4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0" name="Google Shape;20;g703c81ba41_0_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703c81ba41_0_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703c81ba41_0_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703c81ba41_0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g703c81ba41_0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703c81ba41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703c81ba41_0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" name="Google Shape;29;g703c81ba41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703c81ba41_0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2" name="Google Shape;32;g703c81ba41_0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" name="Google Shape;33;g703c81ba41_0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4" name="Google Shape;34;g703c81ba41_0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03c81ba41_0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7" name="Google Shape;37;g703c81ba41_0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703c81ba41_0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0" name="Google Shape;40;g703c81ba41_0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1" name="Google Shape;41;g703c81ba41_0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703c81ba41_0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4" name="Google Shape;44;g703c81ba41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703c81ba41_0_3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703c81ba41_0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8" name="Google Shape;48;g703c81ba41_0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" name="Google Shape;49;g703c81ba41_0_3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" name="Google Shape;50;g703c81ba41_0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03c81ba41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703c81ba41_0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703c81ba41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>
            <p:ph type="ctrTitle"/>
          </p:nvPr>
        </p:nvSpPr>
        <p:spPr>
          <a:xfrm>
            <a:off x="415600" y="992774"/>
            <a:ext cx="11360700" cy="24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zh-HK"/>
              <a:t>立體圖 – 第三角投影法 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zh-HK" sz="3600"/>
              <a:t>Orthographic Drawing - Third Angle Projection</a:t>
            </a:r>
            <a:endParaRPr b="1" sz="3600"/>
          </a:p>
        </p:txBody>
      </p:sp>
      <p:sp>
        <p:nvSpPr>
          <p:cNvPr id="65" name="Google Shape;65;p1"/>
          <p:cNvSpPr txBox="1"/>
          <p:nvPr>
            <p:ph idx="1" type="subTitle"/>
          </p:nvPr>
        </p:nvSpPr>
        <p:spPr>
          <a:xfrm>
            <a:off x="663400" y="4208375"/>
            <a:ext cx="10697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zh-HK" sz="2400"/>
              <a:t>設計與科技科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03c81ba41_0_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zh-HK"/>
              <a:t>三視圖的排列  </a:t>
            </a:r>
            <a:r>
              <a:rPr b="1" lang="zh-HK" sz="2400"/>
              <a:t>(視圖需對齊)</a:t>
            </a:r>
            <a:endParaRPr b="1" sz="2400"/>
          </a:p>
        </p:txBody>
      </p:sp>
      <p:sp>
        <p:nvSpPr>
          <p:cNvPr id="146" name="Google Shape;146;g703c81ba41_0_5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47" name="Google Shape;147;g703c81ba41_0_51"/>
          <p:cNvPicPr preferRelativeResize="0"/>
          <p:nvPr/>
        </p:nvPicPr>
        <p:blipFill rotWithShape="1">
          <a:blip r:embed="rId3">
            <a:alphaModFix/>
          </a:blip>
          <a:srcRect b="0" l="4695" r="245" t="0"/>
          <a:stretch/>
        </p:blipFill>
        <p:spPr>
          <a:xfrm>
            <a:off x="274700" y="1907350"/>
            <a:ext cx="11589924" cy="385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HK"/>
              <a:t>繪製投影圖的步驟</a:t>
            </a:r>
            <a:endParaRPr b="1"/>
          </a:p>
        </p:txBody>
      </p:sp>
      <p:sp>
        <p:nvSpPr>
          <p:cNvPr id="153" name="Google Shape;15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HK" sz="2590"/>
              <a:t>在使用投影法時，應留要以下事項： </a:t>
            </a:r>
            <a:endParaRPr sz="2590"/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HK" sz="2590"/>
              <a:t>- 為即將繪製的視圖預留足夠空間 </a:t>
            </a:r>
            <a:endParaRPr sz="2590"/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HK" sz="2590"/>
              <a:t>- 物件在正視圖和側視圖上的高度須一致 </a:t>
            </a:r>
            <a:endParaRPr sz="2590"/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HK" sz="2590"/>
              <a:t>- 想像觀看者從高空下望正視圖，投影成俯視圖 </a:t>
            </a:r>
            <a:endParaRPr sz="2590"/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HK" sz="2590"/>
              <a:t>- 將對應點保持在同一垂直線上 </a:t>
            </a:r>
            <a:endParaRPr sz="2590"/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HK" sz="2590"/>
              <a:t>- 物件在俯視圖和側視圖上的深度須一致 </a:t>
            </a:r>
            <a:endParaRPr sz="2590"/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HK" sz="2590"/>
              <a:t>- 用短劃虛線代表那些隱藏的輪廓線和邊緣 </a:t>
            </a:r>
            <a:endParaRPr sz="2590"/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zh-HK" sz="2590"/>
              <a:t>- 繪劃尺寸線 </a:t>
            </a:r>
            <a:endParaRPr sz="2590"/>
          </a:p>
          <a:p>
            <a:pPr indent="0" lvl="0" marL="228600" rtl="0" algn="l">
              <a:lnSpc>
                <a:spcPct val="70000"/>
              </a:lnSpc>
              <a:spcBef>
                <a:spcPts val="1000"/>
              </a:spcBef>
              <a:spcAft>
                <a:spcPts val="2100"/>
              </a:spcAft>
              <a:buSzPts val="1800"/>
              <a:buNone/>
            </a:pPr>
            <a:r>
              <a:rPr lang="zh-HK" sz="2590"/>
              <a:t>- 如有需要，加上解釋文字</a:t>
            </a:r>
            <a:endParaRPr sz="259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03c81ba41_0_7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HK"/>
              <a:t>例子(1)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0" name="Google Shape;160;g703c81ba41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5388" y="1406888"/>
            <a:ext cx="3171825" cy="307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703c81ba41_0_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8275" y="1067338"/>
            <a:ext cx="5772150" cy="50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703c81ba41_0_74"/>
          <p:cNvPicPr preferRelativeResize="0"/>
          <p:nvPr/>
        </p:nvPicPr>
        <p:blipFill rotWithShape="1">
          <a:blip r:embed="rId5">
            <a:alphaModFix/>
          </a:blip>
          <a:srcRect b="18697" l="7648" r="13559" t="20195"/>
          <a:stretch/>
        </p:blipFill>
        <p:spPr>
          <a:xfrm>
            <a:off x="2043950" y="4831950"/>
            <a:ext cx="1846725" cy="8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03e235e5f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HK"/>
              <a:t>例子(2)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9" name="Google Shape;169;g703e235e5f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0" name="Google Shape;170;g703e235e5f_0_0"/>
          <p:cNvPicPr preferRelativeResize="0"/>
          <p:nvPr/>
        </p:nvPicPr>
        <p:blipFill rotWithShape="1">
          <a:blip r:embed="rId3">
            <a:alphaModFix/>
          </a:blip>
          <a:srcRect b="5220" l="0" r="0" t="5801"/>
          <a:stretch/>
        </p:blipFill>
        <p:spPr>
          <a:xfrm>
            <a:off x="2209600" y="1901251"/>
            <a:ext cx="7122550" cy="4448725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03c81ba41_0_8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7" name="Google Shape;177;g703c81ba41_0_8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78" name="Google Shape;178;g703c81ba41_0_84"/>
          <p:cNvPicPr preferRelativeResize="0"/>
          <p:nvPr/>
        </p:nvPicPr>
        <p:blipFill rotWithShape="1">
          <a:blip r:embed="rId3">
            <a:alphaModFix/>
          </a:blip>
          <a:srcRect b="5220" l="0" r="0" t="5801"/>
          <a:stretch/>
        </p:blipFill>
        <p:spPr>
          <a:xfrm>
            <a:off x="1358050" y="469688"/>
            <a:ext cx="9475900" cy="5918625"/>
          </a:xfrm>
          <a:prstGeom prst="rect">
            <a:avLst/>
          </a:prstGeom>
          <a:noFill/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79" name="Google Shape;179;g703c81ba41_0_84"/>
          <p:cNvCxnSpPr/>
          <p:nvPr/>
        </p:nvCxnSpPr>
        <p:spPr>
          <a:xfrm>
            <a:off x="7488300" y="827850"/>
            <a:ext cx="0" cy="49296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0" name="Google Shape;180;g703c81ba41_0_84"/>
          <p:cNvCxnSpPr/>
          <p:nvPr/>
        </p:nvCxnSpPr>
        <p:spPr>
          <a:xfrm>
            <a:off x="10491150" y="1027300"/>
            <a:ext cx="0" cy="49296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1" name="Google Shape;181;g703c81ba41_0_84"/>
          <p:cNvCxnSpPr/>
          <p:nvPr/>
        </p:nvCxnSpPr>
        <p:spPr>
          <a:xfrm>
            <a:off x="8513700" y="1345250"/>
            <a:ext cx="9300" cy="42336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2" name="Google Shape;182;g703c81ba41_0_84"/>
          <p:cNvCxnSpPr/>
          <p:nvPr/>
        </p:nvCxnSpPr>
        <p:spPr>
          <a:xfrm flipH="1">
            <a:off x="7836700" y="2267175"/>
            <a:ext cx="27900" cy="32928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3" name="Google Shape;183;g703c81ba41_0_84"/>
          <p:cNvCxnSpPr/>
          <p:nvPr/>
        </p:nvCxnSpPr>
        <p:spPr>
          <a:xfrm>
            <a:off x="5108225" y="3913575"/>
            <a:ext cx="38475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4" name="Google Shape;184;g703c81ba41_0_84"/>
          <p:cNvCxnSpPr/>
          <p:nvPr/>
        </p:nvCxnSpPr>
        <p:spPr>
          <a:xfrm>
            <a:off x="6180675" y="4882450"/>
            <a:ext cx="1938000" cy="28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5" name="Google Shape;185;g703c81ba41_0_84"/>
          <p:cNvCxnSpPr/>
          <p:nvPr/>
        </p:nvCxnSpPr>
        <p:spPr>
          <a:xfrm>
            <a:off x="6180675" y="5531475"/>
            <a:ext cx="1938000" cy="28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86" name="Google Shape;186;g703c81ba41_0_84"/>
          <p:cNvCxnSpPr/>
          <p:nvPr/>
        </p:nvCxnSpPr>
        <p:spPr>
          <a:xfrm>
            <a:off x="5263575" y="6176825"/>
            <a:ext cx="38475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HK"/>
              <a:t>立體圖的類別</a:t>
            </a:r>
            <a:endParaRPr b="1"/>
          </a:p>
        </p:txBody>
      </p:sp>
      <p:sp>
        <p:nvSpPr>
          <p:cNvPr id="71" name="Google Shape;7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800"/>
              <a:buChar char="●"/>
            </a:pPr>
            <a:r>
              <a:rPr lang="zh-HK"/>
              <a:t>「立體圖繪製法」乃一種在平面圖上顯示立體物件的長寬高，以表達有關物件的繪圖方 法，此法類型繁多</a:t>
            </a:r>
            <a:endParaRPr/>
          </a:p>
        </p:txBody>
      </p:sp>
      <p:pic>
        <p:nvPicPr>
          <p:cNvPr descr="一張含有 螢幕擷取畫面 的圖片&#10;&#10;自動產生的描述" id="72" name="Google Shape;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7597" y="2717531"/>
            <a:ext cx="6376403" cy="402013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>
            <a:off x="7218947" y="2717531"/>
            <a:ext cx="1925053" cy="916006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9763626" y="2469189"/>
            <a:ext cx="18120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HK"/>
              <a:t>投影法 </a:t>
            </a:r>
            <a:endParaRPr b="1"/>
          </a:p>
        </p:txBody>
      </p:sp>
      <p:sp>
        <p:nvSpPr>
          <p:cNvPr id="81" name="Google Shape;81;p4"/>
          <p:cNvSpPr txBox="1"/>
          <p:nvPr>
            <p:ph idx="1" type="body"/>
          </p:nvPr>
        </p:nvSpPr>
        <p:spPr>
          <a:xfrm>
            <a:off x="838200" y="1690700"/>
            <a:ext cx="5257800" cy="46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lphaLcParenBoth"/>
            </a:pPr>
            <a:r>
              <a:rPr b="1" lang="zh-HK">
                <a:solidFill>
                  <a:schemeClr val="dk1"/>
                </a:solidFill>
              </a:rPr>
              <a:t>第一角投影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zh-HK">
                <a:solidFill>
                  <a:schemeClr val="dk1"/>
                </a:solidFill>
              </a:rPr>
              <a:t>盛行於歐洲</a:t>
            </a:r>
            <a:endParaRPr>
              <a:solidFill>
                <a:schemeClr val="dk1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SzPts val="2800"/>
              <a:buChar char="●"/>
            </a:pPr>
            <a:r>
              <a:rPr lang="zh-HK">
                <a:solidFill>
                  <a:schemeClr val="dk1"/>
                </a:solidFill>
              </a:rPr>
              <a:t>標誌：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4"/>
          <p:cNvSpPr txBox="1"/>
          <p:nvPr/>
        </p:nvSpPr>
        <p:spPr>
          <a:xfrm>
            <a:off x="6291275" y="1690825"/>
            <a:ext cx="5257800" cy="46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zh-HK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(b) 第三角投影法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zh-HK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在美國較普遍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zh-HK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標誌：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一張含有 遊戲, 桌, 時鐘 的圖片&#10;&#10;自動產生的描述"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5167" y="4389430"/>
            <a:ext cx="3563865" cy="1917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桌, 時鐘 的圖片&#10;&#10;自動產生的描述" id="84" name="Google Shape;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1038" y="4275128"/>
            <a:ext cx="3290762" cy="203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HK"/>
              <a:t>第一角法 v.s. 第三角法 </a:t>
            </a:r>
            <a:endParaRPr b="1"/>
          </a:p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HK" u="sng"/>
              <a:t>觀察者、投影面、物體的順序不同: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zh-HK"/>
              <a:t>第一角投影法: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HK"/>
              <a:t>   觀察者 &gt; 物體 &gt; 投影面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zh-HK"/>
              <a:t>第三角投影法: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HK"/>
              <a:t>  觀察者 &gt; 投影面 &gt; 物體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一張含有 桌, 玩具, 磚塊 的圖片&#10;&#10;自動產生的描述" id="91" name="Google Shape;91;p11"/>
          <p:cNvPicPr preferRelativeResize="0"/>
          <p:nvPr/>
        </p:nvPicPr>
        <p:blipFill rotWithShape="1">
          <a:blip r:embed="rId3">
            <a:alphaModFix/>
          </a:blip>
          <a:srcRect b="0" l="0" r="57457" t="0"/>
          <a:stretch/>
        </p:blipFill>
        <p:spPr>
          <a:xfrm>
            <a:off x="6875469" y="2277261"/>
            <a:ext cx="2610390" cy="2592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桌, 玩具, 磚塊 的圖片&#10;&#10;自動產生的描述" id="92" name="Google Shape;92;p11"/>
          <p:cNvPicPr preferRelativeResize="0"/>
          <p:nvPr/>
        </p:nvPicPr>
        <p:blipFill rotWithShape="1">
          <a:blip r:embed="rId3">
            <a:alphaModFix/>
          </a:blip>
          <a:srcRect b="0" l="61114" r="0" t="0"/>
          <a:stretch/>
        </p:blipFill>
        <p:spPr>
          <a:xfrm>
            <a:off x="9485859" y="4035807"/>
            <a:ext cx="2386013" cy="259279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/>
          <p:nvPr/>
        </p:nvSpPr>
        <p:spPr>
          <a:xfrm>
            <a:off x="7745967" y="4412850"/>
            <a:ext cx="1014412" cy="38576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第一角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9970055" y="6209899"/>
            <a:ext cx="1014412" cy="38576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HK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第三角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HK"/>
              <a:t>投影面 &amp; 象限</a:t>
            </a:r>
            <a:endParaRPr b="1"/>
          </a:p>
        </p:txBody>
      </p:sp>
      <p:sp>
        <p:nvSpPr>
          <p:cNvPr id="100" name="Google Shape;100;p5"/>
          <p:cNvSpPr txBox="1"/>
          <p:nvPr>
            <p:ph idx="1" type="body"/>
          </p:nvPr>
        </p:nvSpPr>
        <p:spPr>
          <a:xfrm>
            <a:off x="838200" y="1825625"/>
            <a:ext cx="640556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HK"/>
              <a:t>正投影一般包含: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03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HK" sz="2400"/>
              <a:t>兩個主要投影面: </a:t>
            </a:r>
            <a:endParaRPr sz="24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zh-HK" sz="2400"/>
              <a:t>    - 水平投影面 </a:t>
            </a:r>
            <a:r>
              <a:rPr lang="zh-HK" sz="2400"/>
              <a:t>&amp; </a:t>
            </a:r>
            <a:r>
              <a:rPr b="1" lang="zh-HK" sz="2400"/>
              <a:t>垂直投影面</a:t>
            </a:r>
            <a:endParaRPr b="1" sz="2400"/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2400"/>
          </a:p>
          <a:p>
            <a:pPr indent="-203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zh-HK" sz="2400"/>
              <a:t>而這兩面相交造出：</a:t>
            </a:r>
            <a:endParaRPr sz="2400"/>
          </a:p>
          <a:p>
            <a:pPr indent="0" lvl="2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zh-HK" sz="2400"/>
              <a:t>    - 四個的象限 / 角度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一張含有 畫畫 的圖片&#10;&#10;自動產生的描述"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2920" y="1825625"/>
            <a:ext cx="4730867" cy="392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HK"/>
              <a:t>投影圖</a:t>
            </a:r>
            <a:endParaRPr b="1"/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838200" y="1825625"/>
            <a:ext cx="101060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730"/>
              <a:buChar char="●"/>
            </a:pPr>
            <a:r>
              <a:rPr lang="zh-HK" sz="2730"/>
              <a:t>投影圖繪製法以(a)、(b)及(c)等三個不同角度觀察物件，繼而把物件的投影在紙上以表達立體物件。</a:t>
            </a:r>
            <a:endParaRPr sz="2730"/>
          </a:p>
        </p:txBody>
      </p:sp>
      <p:sp>
        <p:nvSpPr>
          <p:cNvPr id="108" name="Google Shape;108;p3"/>
          <p:cNvSpPr/>
          <p:nvPr/>
        </p:nvSpPr>
        <p:spPr>
          <a:xfrm>
            <a:off x="1115850" y="3135299"/>
            <a:ext cx="6927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常用的投影圖有三︰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(a) </a:t>
            </a:r>
            <a:r>
              <a:rPr b="1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正視圖 </a:t>
            </a:r>
            <a:r>
              <a:rPr b="0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─ 從正面觀看物件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(b) </a:t>
            </a:r>
            <a:r>
              <a:rPr b="1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俯視圖 </a:t>
            </a:r>
            <a:r>
              <a:rPr b="0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─ 從正面由上而下﹝高空﹞俯視物件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(c) </a:t>
            </a:r>
            <a:r>
              <a:rPr b="1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側視圖 </a:t>
            </a:r>
            <a:r>
              <a:rPr b="0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─ 從左或右面觀看物件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一張含有 畫畫 的圖片&#10;&#10;自動產生的描述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5280" y="3135311"/>
            <a:ext cx="37592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11103769" y="6346823"/>
            <a:ext cx="5000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HK" sz="2000" u="none" cap="none" strike="noStrike">
                <a:solidFill>
                  <a:srgbClr val="9900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</a:t>
            </a:r>
            <a:endParaRPr b="0" i="0" sz="2000" u="none" cap="none" strike="noStrike">
              <a:solidFill>
                <a:srgbClr val="9900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10053638" y="3006722"/>
            <a:ext cx="5000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HK" sz="2000" u="none" cap="none" strike="noStrike">
                <a:solidFill>
                  <a:srgbClr val="9900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b</a:t>
            </a:r>
            <a:endParaRPr b="0" i="0" sz="2000" u="none" cap="none" strike="noStrike">
              <a:solidFill>
                <a:srgbClr val="9900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8177213" y="5958443"/>
            <a:ext cx="50006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HK" sz="2000" u="none" cap="none" strike="noStrike">
                <a:solidFill>
                  <a:srgbClr val="9900FF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endParaRPr b="0" i="0" sz="2000" u="none" cap="none" strike="noStrike">
              <a:solidFill>
                <a:srgbClr val="9900FF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HK"/>
              <a:t>第三角投影法</a:t>
            </a:r>
            <a:endParaRPr b="1"/>
          </a:p>
        </p:txBody>
      </p:sp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838199" y="1825625"/>
            <a:ext cx="1092041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2800"/>
              <a:buChar char="●"/>
            </a:pPr>
            <a:r>
              <a:rPr lang="zh-HK"/>
              <a:t>至於第三角投影法，物件置於</a:t>
            </a:r>
            <a:r>
              <a:rPr b="1" lang="zh-HK"/>
              <a:t>第三象限</a:t>
            </a:r>
            <a:r>
              <a:rPr lang="zh-HK"/>
              <a:t>並投影至</a:t>
            </a:r>
            <a:r>
              <a:rPr b="1" lang="zh-HK"/>
              <a:t>主要投影面</a:t>
            </a:r>
            <a:r>
              <a:rPr lang="zh-HK"/>
              <a:t>上。</a:t>
            </a:r>
            <a:endParaRPr/>
          </a:p>
        </p:txBody>
      </p:sp>
      <p:pic>
        <p:nvPicPr>
          <p:cNvPr descr="一張含有 桌, 標誌 的圖片&#10;&#10;自動產生的描述"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2148" y="2447132"/>
            <a:ext cx="3810000" cy="360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遊戲 的圖片&#10;&#10;自動產生的描述" id="120" name="Google Shape;1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3249" y="2404268"/>
            <a:ext cx="3784600" cy="379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9"/>
          <p:cNvSpPr/>
          <p:nvPr/>
        </p:nvSpPr>
        <p:spPr>
          <a:xfrm>
            <a:off x="2698152" y="6242050"/>
            <a:ext cx="320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第三象限</a:t>
            </a:r>
            <a:r>
              <a:rPr b="0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中的物件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6598774" y="6242050"/>
            <a:ext cx="515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投影到</a:t>
            </a:r>
            <a:r>
              <a:rPr b="1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三個不同投影面</a:t>
            </a:r>
            <a:r>
              <a:rPr b="0" i="0" lang="zh-HK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上的物件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zh-HK"/>
              <a:t>第三角投影法</a:t>
            </a:r>
            <a:endParaRPr/>
          </a:p>
        </p:txBody>
      </p: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838200" y="1825625"/>
            <a:ext cx="452105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b="1" lang="zh-HK"/>
              <a:t>主要投影面置於觀看者及物件之間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800"/>
              <a:buChar char="●"/>
            </a:pPr>
            <a:r>
              <a:rPr lang="zh-HK"/>
              <a:t>因此，</a:t>
            </a:r>
            <a:r>
              <a:rPr b="1" lang="zh-HK"/>
              <a:t>觀看者應想像各投影面為透明</a:t>
            </a:r>
            <a:r>
              <a:rPr lang="zh-HK"/>
              <a:t>，以觀察物件在投影面上的影像，其</a:t>
            </a:r>
            <a:r>
              <a:rPr b="1" lang="zh-HK"/>
              <a:t>水平、 垂直和輔助垂直面的影像</a:t>
            </a:r>
            <a:r>
              <a:rPr lang="zh-HK"/>
              <a:t>展示如右：</a:t>
            </a:r>
            <a:endParaRPr/>
          </a:p>
        </p:txBody>
      </p:sp>
      <p:pic>
        <p:nvPicPr>
          <p:cNvPr descr="一張含有 螢幕擷取畫面 的圖片&#10;&#10;自動產生的描述"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9255" y="1824829"/>
            <a:ext cx="6695102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03c81ba41_0_59"/>
          <p:cNvSpPr txBox="1"/>
          <p:nvPr>
            <p:ph type="title"/>
          </p:nvPr>
        </p:nvSpPr>
        <p:spPr>
          <a:xfrm>
            <a:off x="838200" y="365125"/>
            <a:ext cx="10515600" cy="11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zh-HK" sz="4000"/>
              <a:t>兩面之交線</a:t>
            </a:r>
            <a:endParaRPr b="1" sz="4000"/>
          </a:p>
        </p:txBody>
      </p:sp>
      <p:sp>
        <p:nvSpPr>
          <p:cNvPr id="136" name="Google Shape;136;g703c81ba41_0_59"/>
          <p:cNvSpPr txBox="1"/>
          <p:nvPr>
            <p:ph idx="1" type="body"/>
          </p:nvPr>
        </p:nvSpPr>
        <p:spPr>
          <a:xfrm>
            <a:off x="838200" y="1373475"/>
            <a:ext cx="10515600" cy="48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SzPts val="1800"/>
              <a:buNone/>
            </a:pPr>
            <a:r>
              <a:rPr lang="zh-HK"/>
              <a:t>兩面相交所產生之線，稱為</a:t>
            </a:r>
            <a:r>
              <a:rPr lang="zh-HK" u="sng"/>
              <a:t>交線</a:t>
            </a:r>
            <a:r>
              <a:rPr lang="zh-HK"/>
              <a:t>或</a:t>
            </a:r>
            <a:r>
              <a:rPr lang="zh-HK" u="sng"/>
              <a:t>稜線</a:t>
            </a:r>
            <a:r>
              <a:rPr lang="zh-HK"/>
              <a:t>。</a:t>
            </a:r>
            <a:endParaRPr/>
          </a:p>
        </p:txBody>
      </p:sp>
      <p:pic>
        <p:nvPicPr>
          <p:cNvPr id="137" name="Google Shape;137;g703c81ba41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3888" y="2925025"/>
            <a:ext cx="473392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703c81ba41_0_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6425" y="2477338"/>
            <a:ext cx="161925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703c81ba41_0_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5650" y="2302688"/>
            <a:ext cx="245745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2020-02-29T15:27:41Z</dcterms:created>
  <dc:creator>Microsoft Office User</dc:creator>
</cp:coreProperties>
</file>